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312" r:id="rId3"/>
    <p:sldId id="313" r:id="rId4"/>
    <p:sldId id="314" r:id="rId5"/>
    <p:sldId id="315" r:id="rId6"/>
    <p:sldId id="316" r:id="rId7"/>
    <p:sldId id="320" r:id="rId8"/>
    <p:sldId id="318" r:id="rId9"/>
    <p:sldId id="321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51" r:id="rId18"/>
    <p:sldId id="352" r:id="rId19"/>
    <p:sldId id="353" r:id="rId20"/>
    <p:sldId id="354" r:id="rId21"/>
    <p:sldId id="355" r:id="rId22"/>
    <p:sldId id="356" r:id="rId23"/>
    <p:sldId id="357" r:id="rId25"/>
    <p:sldId id="358" r:id="rId26"/>
    <p:sldId id="359" r:id="rId27"/>
    <p:sldId id="322" r:id="rId28"/>
  </p:sldIdLst>
  <p:sldSz cx="9144000" cy="5184775"/>
  <p:notesSz cx="6858000" cy="9144000"/>
  <p:defaultTextStyle>
    <a:defPPr>
      <a:defRPr lang="zh-CN"/>
    </a:defPPr>
    <a:lvl1pPr marL="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1pPr>
    <a:lvl2pPr marL="34417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2pPr>
    <a:lvl3pPr marL="68770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3pPr>
    <a:lvl4pPr marL="103187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4pPr>
    <a:lvl5pPr marL="137541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5pPr>
    <a:lvl6pPr marL="171958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6pPr>
    <a:lvl7pPr marL="206311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7pPr>
    <a:lvl8pPr marL="240728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8pPr>
    <a:lvl9pPr marL="275082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CD7"/>
    <a:srgbClr val="B9DBEE"/>
    <a:srgbClr val="BC9EC9"/>
    <a:srgbClr val="9E78B3"/>
    <a:srgbClr val="DCC8E9"/>
    <a:srgbClr val="FF97A2"/>
    <a:srgbClr val="FF647D"/>
    <a:srgbClr val="EB6178"/>
    <a:srgbClr val="FFC4C8"/>
    <a:srgbClr val="E3A9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1"/>
    <p:restoredTop sz="94714"/>
  </p:normalViewPr>
  <p:slideViewPr>
    <p:cSldViewPr snapToGrid="0" snapToObjects="1">
      <p:cViewPr>
        <p:scale>
          <a:sx n="195" d="100"/>
          <a:sy n="195" d="100"/>
        </p:scale>
        <p:origin x="584" y="168"/>
      </p:cViewPr>
      <p:guideLst>
        <p:guide pos="5534"/>
        <p:guide orient="horz" pos="3039"/>
        <p:guide orient="horz" pos="1542"/>
        <p:guide pos="1474"/>
        <p:guide orient="horz" pos="1452"/>
        <p:guide orient="horz" pos="2493"/>
        <p:guide pos="2650"/>
        <p:guide orient="horz" pos="2066"/>
        <p:guide orient="horz" pos="180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25400"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41ACD7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invertIfNegative val="0"/>
            <c:bubble3D val="0"/>
            <c:spPr>
              <a:solidFill>
                <a:srgbClr val="555759"/>
              </a:solidFill>
              <a:ln w="19050"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B9DBEE"/>
              </a:solidFill>
              <a:ln w="19050"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858687"/>
              </a:solidFill>
              <a:ln w="19050">
                <a:noFill/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17200896"/>
        <c:axId val="-2117211296"/>
      </c:barChart>
      <c:catAx>
        <c:axId val="-21172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+mn-lt"/>
                <a:ea typeface="方正兰亭黑_GBK" panose="02000000000000000000" charset="-122"/>
                <a:cs typeface="+mn-cs"/>
              </a:defRPr>
            </a:pPr>
          </a:p>
        </c:txPr>
        <c:crossAx val="-2117211296"/>
        <c:crosses val="autoZero"/>
        <c:auto val="1"/>
        <c:lblAlgn val="ctr"/>
        <c:lblOffset val="100"/>
        <c:noMultiLvlLbl val="0"/>
      </c:catAx>
      <c:valAx>
        <c:axId val="-211721129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EDECEC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1720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19050">
              <a:noFill/>
            </a:ln>
            <a:effectLst/>
          </c:spPr>
          <c:explosion val="0"/>
          <c:dPt>
            <c:idx val="0"/>
            <c:bubble3D val="0"/>
            <c:explosion val="0"/>
            <c:spPr>
              <a:solidFill>
                <a:srgbClr val="41ACD7"/>
              </a:solidFill>
              <a:ln w="19050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rgbClr val="555759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2"/>
            <c:bubble3D val="0"/>
            <c:explosion val="0"/>
            <c:spPr>
              <a:solidFill>
                <a:srgbClr val="B9DBEE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3"/>
            <c:bubble3D val="0"/>
            <c:spPr>
              <a:solidFill>
                <a:srgbClr val="858687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41ACD7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rgbClr val="41ACD7"/>
                </a:solidFill>
                <a:round/>
              </a:ln>
              <a:effectLst/>
            </c:spPr>
          </c:dPt>
          <c:dPt>
            <c:idx val="2"/>
            <c:marker>
              <c:symbol val="none"/>
            </c:marker>
            <c:bubble3D val="0"/>
            <c:spPr>
              <a:ln w="28575" cap="rnd">
                <a:solidFill>
                  <a:srgbClr val="41ACD7"/>
                </a:solidFill>
                <a:round/>
              </a:ln>
              <a:effectLst/>
            </c:spPr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rgbClr val="41ACD7"/>
                </a:solidFill>
                <a:round/>
              </a:ln>
              <a:effectLst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555759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B9DBEE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系列 4</c:v>
                </c:pt>
              </c:strCache>
            </c:strRef>
          </c:tx>
          <c:spPr>
            <a:ln w="28575" cap="rnd">
              <a:solidFill>
                <a:srgbClr val="85868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工作表1!$E$2:$E$5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-2139970032"/>
        <c:axId val="-2139904048"/>
      </c:lineChart>
      <c:catAx>
        <c:axId val="-2139970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555759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  <c:crossAx val="-2139904048"/>
        <c:crosses val="autoZero"/>
        <c:auto val="1"/>
        <c:lblAlgn val="ctr"/>
        <c:lblOffset val="100"/>
        <c:noMultiLvlLbl val="0"/>
      </c:catAx>
      <c:valAx>
        <c:axId val="-213990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3997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800">
          <a:solidFill>
            <a:srgbClr val="555759"/>
          </a:solidFill>
          <a:latin typeface="方正兰亭黑_GBK" panose="02000000000000000000" charset="-122"/>
          <a:ea typeface="方正兰亭黑_GBK" panose="02000000000000000000" charset="-122"/>
          <a:cs typeface="方正兰亭黑_GBK" panose="02000000000000000000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9612-F53E-5945-9C8E-1F92400E66B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8527"/>
            <a:ext cx="6858000" cy="180507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23207"/>
            <a:ext cx="6858000" cy="1251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6041"/>
            <a:ext cx="1971675" cy="439385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6041"/>
            <a:ext cx="5800725" cy="439385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92594"/>
            <a:ext cx="7886700" cy="21567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69719"/>
            <a:ext cx="7886700" cy="11341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6042"/>
            <a:ext cx="7886700" cy="10021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70990"/>
            <a:ext cx="3868340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93883"/>
            <a:ext cx="3868340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70990"/>
            <a:ext cx="3887391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93883"/>
            <a:ext cx="3887391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6512"/>
            <a:ext cx="4629150" cy="36845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746512"/>
            <a:ext cx="4629150" cy="368455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6042"/>
            <a:ext cx="7886700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0206"/>
            <a:ext cx="7886700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05519"/>
            <a:ext cx="30861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3365" cy="518541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63503" y="2432764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全球化赋能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63503" y="1705812"/>
            <a:ext cx="4679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Internationally collaborative higher education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专科学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11271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校、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6013" y="1188050"/>
            <a:ext cx="2088000" cy="327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3582" y="2484438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3995737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57777" y="215779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89488" y="2628413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357777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57777" y="3549496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7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41225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69716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19022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7777" y="84948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89488" y="3420413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357777" y="3909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89488" y="1887246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357777" y="237636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 smtClean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11976" y="360363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789488" y="2700338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911976" y="2700338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417890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66696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17890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466696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 smtClean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89909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525225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725646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60534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6360955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89488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4989909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25225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725646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160534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360955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89488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989909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525225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7725646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160534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6360955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58775" y="360364"/>
            <a:ext cx="8426451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336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387047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</a:t>
            </a:r>
            <a:endParaRPr kumimoji="1" lang="zh-CN" altLang="en-US" sz="3200" dirty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63502" y="1405333"/>
            <a:ext cx="53456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Research on the path </a:t>
            </a:r>
            <a:r>
              <a:rPr lang="en-US" altLang="zh-CN" sz="2400">
                <a:solidFill>
                  <a:schemeClr val="bg1"/>
                </a:solidFill>
                <a:latin typeface="Geometria-Medium" panose="020B0603020204020204" charset="0"/>
              </a:rPr>
              <a:t>and </a:t>
            </a:r>
            <a:r>
              <a:rPr lang="en-US" altLang="zh-CN" sz="2400" smtClean="0">
                <a:solidFill>
                  <a:schemeClr val="bg1"/>
                </a:solidFill>
                <a:latin typeface="Geometria-Medium" panose="020B0603020204020204" charset="0"/>
              </a:rPr>
              <a:t>mechanism </a:t>
            </a: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of Chinese lifelong education system construction 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-1"/>
            <a:ext cx="9143999" cy="51847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5404406" y="1611184"/>
          <a:ext cx="2887707" cy="226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柱状图示例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柱状图示例</a:t>
            </a:r>
            <a:endParaRPr kumimoji="1" lang="zh-CN" altLang="en-US" sz="2600" dirty="0" smtClean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3258305" y="1609887"/>
          <a:ext cx="2628000" cy="249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04089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04089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204089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04089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60201" y="1184231"/>
            <a:ext cx="34911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饼状图示例</a:t>
            </a:r>
            <a:endParaRPr kumimoji="1" lang="zh-CN" altLang="en-US" sz="2600" dirty="0" smtClean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饼状图示例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图表 14"/>
          <p:cNvGraphicFramePr/>
          <p:nvPr/>
        </p:nvGraphicFramePr>
        <p:xfrm>
          <a:off x="5438274" y="1670214"/>
          <a:ext cx="2832577" cy="2193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折线图示例</a:t>
            </a:r>
            <a:endParaRPr kumimoji="1" lang="zh-CN" altLang="en-US" sz="2600" dirty="0" smtClean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折线图示例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6013" y="1763715"/>
          <a:ext cx="6985000" cy="2700330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1088188"/>
                <a:gridCol w="880914"/>
                <a:gridCol w="2710668"/>
                <a:gridCol w="522515"/>
                <a:gridCol w="522514"/>
                <a:gridCol w="522514"/>
                <a:gridCol w="737687"/>
              </a:tblGrid>
              <a:tr h="3913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讲座时间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主讲人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讲座主题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应到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实到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请假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出勤率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</a:tr>
              <a:tr h="326091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12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26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3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52479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4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5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6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7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表格示例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表格示例</a:t>
            </a:r>
            <a:endParaRPr kumimoji="1" lang="zh-CN" altLang="en-US" sz="2600" dirty="0" smtClean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3365" cy="518541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63503" y="2441394"/>
            <a:ext cx="5489803" cy="578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4000" dirty="0" smtClean="0">
                <a:solidFill>
                  <a:schemeClr val="bg1"/>
                </a:solidFill>
                <a:latin typeface="Geometria" panose="020B0503020204020204" charset="0"/>
                <a:ea typeface="+mj-ea"/>
                <a:cs typeface="Gotham Bold" charset="0"/>
              </a:rPr>
              <a:t>T</a:t>
            </a:r>
            <a:r>
              <a:rPr kumimoji="1" lang="en-US" sz="4000" dirty="0" smtClean="0">
                <a:solidFill>
                  <a:schemeClr val="bg1"/>
                </a:solidFill>
                <a:latin typeface="Geometria" panose="020B0503020204020204" charset="0"/>
                <a:ea typeface="+mj-ea"/>
                <a:cs typeface="Gotham Bold" charset="0"/>
              </a:rPr>
              <a:t>HANKS</a:t>
            </a:r>
            <a:endParaRPr kumimoji="1" lang="en-US" sz="4000" dirty="0">
              <a:solidFill>
                <a:schemeClr val="bg1"/>
              </a:solidFill>
              <a:latin typeface="Geometria" panose="020B0503020204020204" charset="0"/>
              <a:ea typeface="+mj-ea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3365" cy="518541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1953974"/>
            <a:ext cx="53456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Internationally </a:t>
            </a:r>
            <a:endParaRPr lang="en-US" altLang="zh-CN" sz="3600" dirty="0">
              <a:solidFill>
                <a:schemeClr val="bg1"/>
              </a:solidFill>
              <a:latin typeface="Geometria-Medium" panose="020B0603020204020204" charset="0"/>
            </a:endParaRPr>
          </a:p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collaborative higher education</a:t>
            </a:r>
            <a:endParaRPr lang="en-US" altLang="zh-CN" sz="36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3365" cy="518541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1039574"/>
            <a:ext cx="486881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Research on </a:t>
            </a:r>
            <a:r>
              <a:rPr lang="en-US" altLang="zh-CN" sz="3600">
                <a:solidFill>
                  <a:schemeClr val="bg1"/>
                </a:solidFill>
                <a:latin typeface="Geometria-Medium" panose="020B0603020204020204" charset="0"/>
              </a:rPr>
              <a:t>the </a:t>
            </a:r>
            <a:r>
              <a:rPr lang="en-US" altLang="zh-CN" sz="3600" smtClean="0">
                <a:solidFill>
                  <a:schemeClr val="bg1"/>
                </a:solidFill>
                <a:latin typeface="Geometria-Medium" panose="020B0603020204020204" charset="0"/>
              </a:rPr>
              <a:t>path </a:t>
            </a:r>
            <a:r>
              <a:rPr lang="en-US" altLang="zh-CN" sz="3600" dirty="0">
                <a:solidFill>
                  <a:schemeClr val="bg1"/>
                </a:solidFill>
                <a:latin typeface="Geometria-Medium" panose="020B0603020204020204" charset="0"/>
              </a:rPr>
              <a:t>and mechanism of Chinese lifelong education </a:t>
            </a:r>
            <a:r>
              <a:rPr lang="en-US" altLang="zh-CN" sz="3600">
                <a:solidFill>
                  <a:schemeClr val="bg1"/>
                </a:solidFill>
                <a:latin typeface="Geometria-Medium" panose="020B0603020204020204" charset="0"/>
              </a:rPr>
              <a:t>system </a:t>
            </a:r>
            <a:r>
              <a:rPr lang="en-US" altLang="zh-CN" sz="3600" smtClean="0">
                <a:solidFill>
                  <a:schemeClr val="bg1"/>
                </a:solidFill>
                <a:latin typeface="Geometria-Medium" panose="020B0603020204020204" charset="0"/>
              </a:rPr>
              <a:t>construction</a:t>
            </a:r>
            <a:endParaRPr lang="en-US" altLang="zh-CN" sz="36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336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32764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体验无限精彩的校园生活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336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91877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336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91877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841223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——</a:t>
            </a:r>
            <a:r>
              <a:rPr kumimoji="1" lang="en-US" altLang="zh-CN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2019</a:t>
            </a:r>
            <a:r>
              <a:rPr kumimoji="1" lang="zh-CN" altLang="en-US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年</a:t>
            </a:r>
            <a:r>
              <a:rPr kumimoji="1" lang="zh-CN" altLang="en-US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百场校级学术讲座</a:t>
            </a:r>
            <a:endParaRPr kumimoji="1" lang="en-US" altLang="zh-CN" sz="24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336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432728"/>
            <a:ext cx="5489803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B9DBEE"/>
                </a:solidFill>
                <a:latin typeface="兰亭黑-简 纤黑" charset="-122"/>
                <a:ea typeface="兰亭黑-简 纤黑" charset="-122"/>
                <a:cs typeface="Gotham Bold" charset="0"/>
              </a:rPr>
              <a:t>校级学术讲座第一期：</a:t>
            </a:r>
            <a:endParaRPr kumimoji="1" lang="en-US" altLang="zh-CN" sz="3200" dirty="0">
              <a:solidFill>
                <a:srgbClr val="B9DBEE"/>
              </a:solidFill>
              <a:latin typeface="兰亭黑-简 纤黑" charset="-122"/>
              <a:ea typeface="兰亭黑-简 纤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3869824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71498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5638</Words>
  <Application>WPS 演示</Application>
  <PresentationFormat>自定义</PresentationFormat>
  <Paragraphs>379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5" baseType="lpstr">
      <vt:lpstr>Arial</vt:lpstr>
      <vt:lpstr>宋体</vt:lpstr>
      <vt:lpstr>Wingdings</vt:lpstr>
      <vt:lpstr>Gotham Rounded Book</vt:lpstr>
      <vt:lpstr>兰亭黑-简 中黑</vt:lpstr>
      <vt:lpstr>黑体</vt:lpstr>
      <vt:lpstr>Gotham Bold</vt:lpstr>
      <vt:lpstr>Geometria-Medium</vt:lpstr>
      <vt:lpstr>兰亭黑-简 纤黑</vt:lpstr>
      <vt:lpstr>方正兰亭细黑_GBK</vt:lpstr>
      <vt:lpstr>Geometria-Italic</vt:lpstr>
      <vt:lpstr>微软雅黑</vt:lpstr>
      <vt:lpstr>Arial Unicode MS</vt:lpstr>
      <vt:lpstr>Calibri Light</vt:lpstr>
      <vt:lpstr>Calibri</vt:lpstr>
      <vt:lpstr>等线</vt:lpstr>
      <vt:lpstr>方正兰亭黑_GBK</vt:lpstr>
      <vt:lpstr>Geometria</vt:lpstr>
      <vt:lpstr>Gotham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snow noir</dc:creator>
  <cp:lastModifiedBy>P。先森</cp:lastModifiedBy>
  <cp:revision>244</cp:revision>
  <dcterms:created xsi:type="dcterms:W3CDTF">2017-10-31T12:19:00Z</dcterms:created>
  <dcterms:modified xsi:type="dcterms:W3CDTF">2021-09-23T09:15:29Z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B7F22E561BCE4E5AB36FF7E677609E10</vt:lpwstr>
  </property>
  <property fmtid="{D5CDD505-2E9C-101B-9397-08002B2CF9AE}" pid="3" name="KSOProductBuildVer">
    <vt:lpwstr>2052-11.1.0.10700</vt:lpwstr>
  </property>
</Properties>
</file>